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09DB11-8A9D-141B-9BF6-D61FF6B7B7DA}" name="Gröttrup Laura" initials="GL" userId="S::laura.groettrup@edu.fh-joanneum.at::2419a456-75ca-4900-9d1b-da47ab958c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1455"/>
  </p:normalViewPr>
  <p:slideViewPr>
    <p:cSldViewPr snapToGrid="0">
      <p:cViewPr>
        <p:scale>
          <a:sx n="40" d="100"/>
          <a:sy n="40" d="100"/>
        </p:scale>
        <p:origin x="800" y="-250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20.06.22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pe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2"/>
            <a:ext cx="15866082" cy="11033879"/>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a:t>
            </a:r>
            <a:r>
              <a:rPr lang="en-GB" sz="2400" u="sng" dirty="0">
                <a:latin typeface="Franklin Gothic Book" panose="020B0503020102020204" pitchFamily="34" charset="0"/>
                <a:ea typeface="District Pro Thin" charset="0"/>
                <a:cs typeface="District Pro Thin" charset="0"/>
              </a:rPr>
              <a:t>female characters</a:t>
            </a:r>
            <a:r>
              <a:rPr lang="en-GB" sz="2400" dirty="0">
                <a:latin typeface="Franklin Gothic Book" panose="020B0503020102020204" pitchFamily="34" charset="0"/>
                <a:ea typeface="District Pro Thin" charset="0"/>
                <a:cs typeface="District Pro Thin" charset="0"/>
              </a:rPr>
              <a:t> are sign. more negative in sentiment than those by </a:t>
            </a:r>
            <a:r>
              <a:rPr lang="en-GB" sz="2400" u="sng" dirty="0">
                <a:latin typeface="Franklin Gothic Book" panose="020B0503020102020204" pitchFamily="34" charset="0"/>
                <a:ea typeface="District Pro Thin" charset="0"/>
                <a:cs typeface="District Pro Thin" charset="0"/>
              </a:rPr>
              <a:t>males</a:t>
            </a:r>
            <a:r>
              <a:rPr lang="en-GB" sz="2400" dirty="0">
                <a:latin typeface="Franklin Gothic Book" panose="020B0503020102020204" pitchFamily="34" charset="0"/>
                <a:ea typeface="District Pro Thin" charset="0"/>
                <a:cs typeface="District Pro Thin" charset="0"/>
              </a:rPr>
              <a:t> (F(1) = [41.022],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Figure 2). No sign. effects in S-scores in gender groups of the addressees were observed.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No interaction effect between the factors was observed either. ANOVA model-fit analysis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sign.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Figures 3 and 4).</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a:t>
            </a:r>
            <a:r>
              <a:rPr lang="en-GB" sz="2400" u="sng" dirty="0">
                <a:latin typeface="Franklin Gothic Book" panose="020B0503020102020204" pitchFamily="34" charset="0"/>
                <a:ea typeface="District Pro Thin" charset="0"/>
                <a:cs typeface="District Pro Thin" charset="0"/>
              </a:rPr>
              <a:t>role models</a:t>
            </a:r>
            <a:r>
              <a:rPr lang="en-GB" sz="2400" dirty="0">
                <a:latin typeface="Franklin Gothic Book" panose="020B0503020102020204" pitchFamily="34" charset="0"/>
                <a:ea typeface="District Pro Thin" charset="0"/>
                <a:cs typeface="District Pro Thin" charset="0"/>
              </a:rPr>
              <a:t>, female characters and male characters differ in mean S-scores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(F(2) = [29.674], p &lt; 0.001). Role models show the lowest S-scores, followed by females and males (Figure 5).</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u="sng" dirty="0">
                <a:latin typeface="Franklin Gothic Book" panose="020B0503020102020204" pitchFamily="34" charset="0"/>
                <a:ea typeface="District Pro Thin" charset="0"/>
                <a:cs typeface="District Pro Thin" charset="0"/>
              </a:rPr>
              <a:t>number of characters</a:t>
            </a:r>
            <a:r>
              <a:rPr lang="en-GB" sz="2400" dirty="0">
                <a:latin typeface="Franklin Gothic Book" panose="020B0503020102020204" pitchFamily="34" charset="0"/>
                <a:ea typeface="District Pro Thin" charset="0"/>
                <a:cs typeface="District Pro Thin" charset="0"/>
              </a:rPr>
              <a:t> by gender differ significantly overall as well as by season with the number of male characters being higher (</a:t>
            </a:r>
            <a:r>
              <a:rPr lang="en-GB" sz="2400" dirty="0">
                <a:latin typeface="Franklin Gothic Book" panose="020B0503020102020204" pitchFamily="34" charset="0"/>
              </a:rPr>
              <a:t>χ</a:t>
            </a:r>
            <a:r>
              <a:rPr lang="en-GB" sz="2400" baseline="30000" dirty="0">
                <a:latin typeface="Franklin Gothic Book" panose="020B0503020102020204" pitchFamily="34" charset="0"/>
              </a:rPr>
              <a:t>2</a:t>
            </a:r>
            <a:r>
              <a:rPr lang="en-GB" sz="2400" dirty="0">
                <a:latin typeface="Franklin Gothic Book" panose="020B0503020102020204" pitchFamily="34" charset="0"/>
              </a:rPr>
              <a:t> (NA, N = 371) = 4.6881, p &lt; 0.05, see also plot B in Figure 6). The differences in </a:t>
            </a:r>
            <a:r>
              <a:rPr lang="en-GB" sz="2400" u="sng" dirty="0">
                <a:latin typeface="Franklin Gothic Book" panose="020B0503020102020204" pitchFamily="34" charset="0"/>
              </a:rPr>
              <a:t>speech</a:t>
            </a:r>
            <a:r>
              <a:rPr lang="en-GB" sz="2400" dirty="0">
                <a:latin typeface="Franklin Gothic Book" panose="020B0503020102020204" pitchFamily="34" charset="0"/>
              </a:rPr>
              <a:t> </a:t>
            </a:r>
            <a:r>
              <a:rPr lang="en-GB" sz="2400" u="sng" dirty="0">
                <a:latin typeface="Franklin Gothic Book" panose="020B0503020102020204" pitchFamily="34" charset="0"/>
              </a:rPr>
              <a:t>prompts (spoken lines) </a:t>
            </a:r>
            <a:r>
              <a:rPr lang="en-GB" sz="2400" dirty="0">
                <a:latin typeface="Franklin Gothic Book" panose="020B0503020102020204" pitchFamily="34" charset="0"/>
              </a:rPr>
              <a:t>grouped by gender are sign. between groups (χ</a:t>
            </a:r>
            <a:r>
              <a:rPr lang="en-GB" sz="2400" baseline="30000" dirty="0">
                <a:latin typeface="Franklin Gothic Book" panose="020B0503020102020204" pitchFamily="34" charset="0"/>
              </a:rPr>
              <a:t>2</a:t>
            </a:r>
            <a:r>
              <a:rPr lang="en-GB" sz="2400" dirty="0">
                <a:latin typeface="Franklin Gothic Book" panose="020B0503020102020204" pitchFamily="34" charset="0"/>
              </a:rPr>
              <a:t> (NA, N = 19895) = 177.63, p &lt; 0.001). Female characters speak more lines than males. When adding character roles -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(χ</a:t>
            </a:r>
            <a:r>
              <a:rPr lang="en-GB" sz="2400" baseline="30000" dirty="0">
                <a:latin typeface="Franklin Gothic Book" panose="020B0503020102020204" pitchFamily="34" charset="0"/>
              </a:rPr>
              <a:t>2</a:t>
            </a:r>
            <a:r>
              <a:rPr lang="en-GB" sz="2400" dirty="0">
                <a:latin typeface="Franklin Gothic Book" panose="020B0503020102020204" pitchFamily="34" charset="0"/>
              </a:rPr>
              <a:t> (2, N = 19895) = 728.99, p &lt; 0.001; Table 3). The </a:t>
            </a:r>
            <a:r>
              <a:rPr lang="en-GB" sz="2400" u="sng" dirty="0">
                <a:latin typeface="Franklin Gothic Book" panose="020B0503020102020204" pitchFamily="34" charset="0"/>
              </a:rPr>
              <a:t>number of questions</a:t>
            </a:r>
            <a:r>
              <a:rPr lang="en-GB" sz="2400" dirty="0">
                <a:latin typeface="Franklin Gothic Book" panose="020B0503020102020204" pitchFamily="34" charset="0"/>
              </a:rPr>
              <a:t> asked as well as received    per </a:t>
            </a:r>
            <a:br>
              <a:rPr lang="en-GB" sz="2400" dirty="0">
                <a:latin typeface="Franklin Gothic Book" panose="020B0503020102020204" pitchFamily="34" charset="0"/>
              </a:rPr>
            </a:br>
            <a:r>
              <a:rPr lang="en-GB" sz="2400" dirty="0">
                <a:latin typeface="Franklin Gothic Book" panose="020B0503020102020204" pitchFamily="34" charset="0"/>
              </a:rPr>
              <a:t>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and are getting asked  more </a:t>
            </a:r>
            <a:br>
              <a:rPr lang="en-GB" sz="2400" dirty="0">
                <a:latin typeface="Franklin Gothic Book" panose="020B0503020102020204" pitchFamily="34" charset="0"/>
              </a:rPr>
            </a:br>
            <a:r>
              <a:rPr lang="en-GB" sz="2400" dirty="0">
                <a:latin typeface="Franklin Gothic Book" panose="020B0503020102020204" pitchFamily="34" charset="0"/>
              </a:rPr>
              <a:t>more questions than males do (see Table 4). A three-way ANOVA adding the factor Question s an      </a:t>
            </a:r>
            <a:br>
              <a:rPr lang="en-GB" sz="2400" dirty="0">
                <a:latin typeface="Franklin Gothic Book" panose="020B0503020102020204" pitchFamily="34" charset="0"/>
              </a:rPr>
            </a:br>
            <a:r>
              <a:rPr lang="en-GB" sz="2400" dirty="0">
                <a:latin typeface="Franklin Gothic Book" panose="020B0503020102020204" pitchFamily="34" charset="0"/>
              </a:rPr>
              <a:t>an independent variable to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shows no sign. effects except those those already  </a:t>
            </a:r>
            <a:r>
              <a:rPr lang="en-GB" sz="2400" dirty="0" err="1">
                <a:latin typeface="Franklin Gothic Book" panose="020B0503020102020204" pitchFamily="34" charset="0"/>
              </a:rPr>
              <a:t>orted</a:t>
            </a:r>
            <a:r>
              <a:rPr lang="en-GB" sz="2400" dirty="0">
                <a:latin typeface="Franklin Gothic Book" panose="020B0503020102020204" pitchFamily="34" charset="0"/>
              </a:rPr>
              <a:t>.</a:t>
            </a:r>
            <a:br>
              <a:rPr lang="en-GB" sz="2400" dirty="0">
                <a:latin typeface="Franklin Gothic Book" panose="020B0503020102020204" pitchFamily="34" charset="0"/>
              </a:rPr>
            </a:br>
            <a:r>
              <a:rPr lang="en-GB" sz="2400" dirty="0">
                <a:latin typeface="Franklin Gothic Book" panose="020B0503020102020204" pitchFamily="34" charset="0"/>
              </a:rPr>
              <a:t>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a:t>
            </a:r>
            <a:r>
              <a:rPr lang="en-GB" sz="2400" u="sng" dirty="0">
                <a:latin typeface="Franklin Gothic Book" panose="020B0503020102020204" pitchFamily="34" charset="0"/>
              </a:rPr>
              <a:t>number of words</a:t>
            </a:r>
            <a:r>
              <a:rPr lang="en-GB" sz="2400" dirty="0">
                <a:latin typeface="Franklin Gothic Book" panose="020B0503020102020204" pitchFamily="34" charset="0"/>
              </a:rPr>
              <a:t>      per   </a:t>
            </a:r>
            <a:br>
              <a:rPr lang="en-GB" sz="2400" dirty="0">
                <a:latin typeface="Franklin Gothic Book" panose="020B0503020102020204" pitchFamily="34" charset="0"/>
              </a:rPr>
            </a:br>
            <a:r>
              <a:rPr lang="en-GB" sz="2400" dirty="0">
                <a:latin typeface="Franklin Gothic Book" panose="020B0503020102020204" pitchFamily="34" charset="0"/>
              </a:rPr>
              <a:t>per line were observed in S-scores, Frequency are shown in Table 2 for reasons of completeness.</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a:t>
            </a:r>
            <a:r>
              <a:rPr lang="en-GB" sz="2400" baseline="30000" dirty="0">
                <a:latin typeface="Franklin Gothic Book" panose="020B0503020102020204" pitchFamily="34" charset="0"/>
              </a:rPr>
              <a:t>[4,6]</a:t>
            </a:r>
            <a:r>
              <a:rPr lang="en-GB" sz="2400" dirty="0">
                <a:latin typeface="Franklin Gothic Book" panose="020B0503020102020204" pitchFamily="34" charset="0"/>
              </a:rPr>
              <a:t>.</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has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and in TV shows for children in particular.</a:t>
            </a:r>
          </a:p>
          <a:p>
            <a:pPr algn="just"/>
            <a:r>
              <a:rPr lang="en-GB" sz="2400" dirty="0">
                <a:latin typeface="Franklin Gothic Book" panose="020B0503020102020204" pitchFamily="34" charset="0"/>
              </a:rPr>
              <a:t>Often male characters outnumber female characters by 2:1</a:t>
            </a:r>
            <a:r>
              <a:rPr lang="en-GB" sz="2400" baseline="30000" dirty="0">
                <a:latin typeface="Franklin Gothic Book" panose="020B0503020102020204" pitchFamily="34" charset="0"/>
              </a:rPr>
              <a:t>[2,3]</a:t>
            </a:r>
            <a:r>
              <a:rPr lang="en-GB" sz="2400" dirty="0">
                <a:latin typeface="Franklin Gothic Book" panose="020B0503020102020204" pitchFamily="34" charset="0"/>
              </a:rPr>
              <a:t>. They appear on screen more often, speak more words, ask more questions and have more questions directed towards them compared to female character</a:t>
            </a:r>
            <a:r>
              <a:rPr lang="en-GB" sz="2400" baseline="30000" dirty="0">
                <a:latin typeface="Franklin Gothic Book" panose="020B0503020102020204" pitchFamily="34" charset="0"/>
              </a:rPr>
              <a:t> [5]</a:t>
            </a:r>
            <a:r>
              <a:rPr lang="en-GB" sz="2400" dirty="0">
                <a:latin typeface="Franklin Gothic Book" panose="020B0503020102020204" pitchFamily="34" charset="0"/>
              </a:rPr>
              <a:t>.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pPr algn="just"/>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had to be excluded, so 104 were analysed. </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sentiment analysis was performed per paragraph using </a:t>
            </a:r>
            <a:r>
              <a:rPr lang="en-GB" sz="2400" dirty="0" err="1">
                <a:latin typeface="Franklin Gothic Book" panose="020B0503020102020204" pitchFamily="34" charset="0"/>
              </a:rPr>
              <a:t>sentiment.ai</a:t>
            </a:r>
            <a:r>
              <a:rPr lang="en-GB" sz="2400" baseline="30000" dirty="0">
                <a:latin typeface="Franklin Gothic Book" panose="020B0503020102020204" pitchFamily="34" charset="0"/>
              </a:rPr>
              <a:t>[9]</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was not normally distributed, it was z-transformed before further analyses. Graph-characteristics were used to examine social properties within the series</a:t>
            </a:r>
            <a:r>
              <a:rPr lang="en-GB" sz="2400" baseline="30000" dirty="0">
                <a:latin typeface="Franklin Gothic Book" panose="020B0503020102020204" pitchFamily="34" charset="0"/>
              </a:rPr>
              <a:t>[1]</a:t>
            </a:r>
            <a:r>
              <a:rPr lang="en-GB" sz="2400" dirty="0">
                <a:latin typeface="Franklin Gothic Book" panose="020B0503020102020204" pitchFamily="34" charset="0"/>
              </a:rPr>
              <a:t>.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en-GB" sz="2400" dirty="0">
                <a:latin typeface="Franklin Gothic Book" panose="020B0503020102020204" pitchFamily="34" charset="0"/>
              </a:rPr>
              <a:t>2022.02.1 Build 46) and selected packages</a:t>
            </a:r>
            <a:r>
              <a:rPr lang="en-GB" sz="2400" baseline="30000" dirty="0">
                <a:latin typeface="Franklin Gothic Book" panose="020B0503020102020204" pitchFamily="34" charset="0"/>
              </a:rPr>
              <a:t>[7,8,9]</a:t>
            </a:r>
            <a:r>
              <a:rPr lang="en-GB" sz="2400" dirty="0">
                <a:latin typeface="Franklin Gothic Book" panose="020B0503020102020204" pitchFamily="34" charset="0"/>
              </a:rPr>
              <a:t>.</a:t>
            </a: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applied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methods</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3148949627"/>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potential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resulting</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artifacts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8729" y="16605334"/>
              <a:ext cx="14832107" cy="7259872"/>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32296" y="34136798"/>
            <a:ext cx="4974800" cy="4099214"/>
            <a:chOff x="4561483" y="32028935"/>
            <a:chExt cx="497480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79367" y="32028935"/>
              <a:ext cx="4934711"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Tab. 4: [H3d]: Questions </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538266"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2: [H1a]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0">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1" y="30775947"/>
            <a:ext cx="7307035" cy="3054900"/>
            <a:chOff x="9442955" y="32424653"/>
            <a:chExt cx="738193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43082"/>
              <a:ext cx="7312392" cy="3035164"/>
              <a:chOff x="9512496" y="32443082"/>
              <a:chExt cx="7312392" cy="3035164"/>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43082"/>
                <a:ext cx="7112910" cy="2871743"/>
                <a:chOff x="9447628" y="34429057"/>
                <a:chExt cx="6500441" cy="2624467"/>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3">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4">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5">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3187061" y="34431122"/>
                  <a:ext cx="2761008"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Tab. 2: [H3c] Words</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6: [H3a] Relative </a:t>
                </a:r>
                <a:r>
                  <a:rPr lang="de-DE" sz="2000" dirty="0" err="1">
                    <a:latin typeface="Franklin Gothic Book" panose="020B0503020102020204" pitchFamily="34" charset="0"/>
                    <a:ea typeface="Franklin Gothic Book" charset="0"/>
                    <a:cs typeface="Franklin Gothic Book" charset="0"/>
                  </a:rPr>
                  <a:t>no</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no</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7">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5: [H2]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2" y="33412275"/>
            <a:ext cx="131488" cy="40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3"/>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analysis of social structures in TV series can be carried out based on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only and would need to be extended to a variety of series to increase the generality of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20" cstate="print">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4" y="23900926"/>
                <a:ext cx="5789679"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3: [H1b]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9">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21">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412877" y="26524187"/>
            <a:ext cx="8752780" cy="3868690"/>
            <a:chOff x="17425577" y="26524187"/>
            <a:chExt cx="8752780"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460660"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4: [H1b]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2" cstate="print">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9">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3">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pic>
        <p:nvPicPr>
          <p:cNvPr id="58" name="Picture 16" descr="Weitere neue Folgen | Fandom">
            <a:extLst>
              <a:ext uri="{FF2B5EF4-FFF2-40B4-BE49-F238E27FC236}">
                <a16:creationId xmlns:a16="http://schemas.microsoft.com/office/drawing/2014/main" id="{F0467D8B-9598-F03C-2016-842CB209BEB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r="8616" b="16095"/>
          <a:stretch/>
        </p:blipFill>
        <p:spPr bwMode="auto">
          <a:xfrm>
            <a:off x="23313868" y="22157826"/>
            <a:ext cx="5844637" cy="1339084"/>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uppieren 64">
            <a:extLst>
              <a:ext uri="{FF2B5EF4-FFF2-40B4-BE49-F238E27FC236}">
                <a16:creationId xmlns:a16="http://schemas.microsoft.com/office/drawing/2014/main" id="{EB86CFCD-81C9-66FF-1A84-4650ECCD8697}"/>
              </a:ext>
            </a:extLst>
          </p:cNvPr>
          <p:cNvGrpSpPr/>
          <p:nvPr/>
        </p:nvGrpSpPr>
        <p:grpSpPr>
          <a:xfrm>
            <a:off x="7477857" y="34134535"/>
            <a:ext cx="5094784" cy="4096986"/>
            <a:chOff x="7477857" y="34134535"/>
            <a:chExt cx="5094784" cy="4096986"/>
          </a:xfrm>
        </p:grpSpPr>
        <p:grpSp>
          <p:nvGrpSpPr>
            <p:cNvPr id="38" name="Gruppieren 37">
              <a:extLst>
                <a:ext uri="{FF2B5EF4-FFF2-40B4-BE49-F238E27FC236}">
                  <a16:creationId xmlns:a16="http://schemas.microsoft.com/office/drawing/2014/main" id="{C4948056-F8C5-FA7F-6871-D0ED1FFC4502}"/>
                </a:ext>
              </a:extLst>
            </p:cNvPr>
            <p:cNvGrpSpPr/>
            <p:nvPr/>
          </p:nvGrpSpPr>
          <p:grpSpPr>
            <a:xfrm>
              <a:off x="7477857" y="34134535"/>
              <a:ext cx="5094784" cy="4096986"/>
              <a:chOff x="7575828" y="34096435"/>
              <a:chExt cx="5094784"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8" y="34096435"/>
                <a:ext cx="5094784" cy="3181055"/>
                <a:chOff x="552057" y="32246192"/>
                <a:chExt cx="5094784"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25">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7" y="32246192"/>
                  <a:ext cx="5094784"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Tab. 3: [H3b]: Speech Prompts (spoken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a:t>
                  </a:r>
                </a:p>
              </p:txBody>
            </p:sp>
          </p:grpSp>
        </p:grpSp>
        <p:pic>
          <p:nvPicPr>
            <p:cNvPr id="63" name="Grafik 62" descr="Ein Bild, das Tisch enthält.&#10;&#10;Automatisch generierte Beschreibung">
              <a:extLst>
                <a:ext uri="{FF2B5EF4-FFF2-40B4-BE49-F238E27FC236}">
                  <a16:creationId xmlns:a16="http://schemas.microsoft.com/office/drawing/2014/main" id="{C127EFC3-FEE7-D949-3E7A-9DFB3E697DED}"/>
                </a:ext>
              </a:extLst>
            </p:cNvPr>
            <p:cNvPicPr>
              <a:picLocks noChangeAspect="1"/>
            </p:cNvPicPr>
            <p:nvPr/>
          </p:nvPicPr>
          <p:blipFill rotWithShape="1">
            <a:blip r:embed="rId26">
              <a:alphaModFix/>
              <a:extLst>
                <a:ext uri="{28A0092B-C50C-407E-A947-70E740481C1C}">
                  <a14:useLocalDpi xmlns:a14="http://schemas.microsoft.com/office/drawing/2010/main" val="0"/>
                </a:ext>
              </a:extLst>
            </a:blip>
            <a:srcRect l="33230" t="3152" r="42970" b="86567"/>
            <a:stretch/>
          </p:blipFill>
          <p:spPr>
            <a:xfrm>
              <a:off x="7773058" y="34567026"/>
              <a:ext cx="2901838" cy="609129"/>
            </a:xfrm>
            <a:prstGeom prst="rect">
              <a:avLst/>
            </a:prstGeom>
          </p:spPr>
        </p:pic>
      </p:gr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1661</Words>
  <Application>Microsoft Macintosh PowerPoint</Application>
  <PresentationFormat>Benutzerdefiniert</PresentationFormat>
  <Paragraphs>117</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583</cp:revision>
  <dcterms:created xsi:type="dcterms:W3CDTF">2016-05-06T10:11:35Z</dcterms:created>
  <dcterms:modified xsi:type="dcterms:W3CDTF">2022-06-20T07:30:43Z</dcterms:modified>
</cp:coreProperties>
</file>